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4"/>
  </p:notesMasterIdLst>
  <p:handoutMasterIdLst>
    <p:handoutMasterId r:id="rId35"/>
  </p:handoutMasterIdLst>
  <p:sldIdLst>
    <p:sldId id="266" r:id="rId3"/>
    <p:sldId id="257" r:id="rId4"/>
    <p:sldId id="290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59" r:id="rId13"/>
    <p:sldId id="277" r:id="rId14"/>
    <p:sldId id="275" r:id="rId15"/>
    <p:sldId id="276" r:id="rId16"/>
    <p:sldId id="278" r:id="rId17"/>
    <p:sldId id="289" r:id="rId18"/>
    <p:sldId id="284" r:id="rId19"/>
    <p:sldId id="291" r:id="rId20"/>
    <p:sldId id="280" r:id="rId21"/>
    <p:sldId id="283" r:id="rId22"/>
    <p:sldId id="279" r:id="rId23"/>
    <p:sldId id="271" r:id="rId24"/>
    <p:sldId id="273" r:id="rId25"/>
    <p:sldId id="281" r:id="rId26"/>
    <p:sldId id="270" r:id="rId27"/>
    <p:sldId id="272" r:id="rId28"/>
    <p:sldId id="274" r:id="rId29"/>
    <p:sldId id="282" r:id="rId30"/>
    <p:sldId id="288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a Romanova" initials="DR" lastIdx="1" clrIdx="0">
    <p:extLst>
      <p:ext uri="{19B8F6BF-5375-455C-9EA6-DF929625EA0E}">
        <p15:presenceInfo xmlns:p15="http://schemas.microsoft.com/office/powerpoint/2012/main" userId="5db59e3815e27e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59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BBA2B3-C478-15CA-9B53-0BC487B35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722E5-A335-254D-EEEB-E78899A7DE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74BE-9E09-4419-95F4-D33A23A3B2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6F30A-BE13-615B-BCA6-DC0FF60550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9B5B0-0B1C-5EB2-88AA-567868473F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1078-6DFE-4F58-8AC6-232B7DE8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7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3E5E-27CC-4D8B-B34E-3C8F9BED6085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6415A-3EAE-4D39-AA56-4005E831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1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online ground school plus bag and Cessna 172 manual was $365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9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3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8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9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ground school saves money because you can review the material over and over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5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pilot certificate</a:t>
            </a:r>
            <a:r>
              <a:rPr lang="en-US" baseline="0" dirty="0"/>
              <a:t> will allow you to fly solo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4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in-person: could be more specific about your airplane or school, your questions are answered immediately</a:t>
            </a:r>
          </a:p>
          <a:p>
            <a:r>
              <a:rPr lang="en-US" dirty="0"/>
              <a:t>can’t pause if you are tired or rewind, rewatch the previous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17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5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67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7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0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7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limits for runway length, crosswind, night time flying, altitude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Libre Franklin" pitchFamily="2" charset="0"/>
              </a:rPr>
              <a:t>Illness:</a:t>
            </a:r>
            <a:r>
              <a:rPr lang="en-US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 Do I have any symptoms?</a:t>
            </a:r>
            <a:br>
              <a:rPr lang="en-US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Libre Franklin" pitchFamily="2" charset="0"/>
              </a:rPr>
              <a:t>Medication:</a:t>
            </a:r>
            <a:r>
              <a:rPr lang="en-US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 Have I been taking prescription or over-the-counter drugs?</a:t>
            </a:r>
            <a:br>
              <a:rPr lang="en-US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Libre Franklin" pitchFamily="2" charset="0"/>
              </a:rPr>
              <a:t>Stress:</a:t>
            </a:r>
            <a:r>
              <a:rPr lang="en-US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 Am I under psychological pressure from the job? Am I worried about financial matters, health problems, or family discord?</a:t>
            </a:r>
            <a:br>
              <a:rPr lang="en-US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Libre Franklin" pitchFamily="2" charset="0"/>
              </a:rPr>
              <a:t>Alcohol:</a:t>
            </a:r>
            <a:r>
              <a:rPr lang="en-US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 Have I been drinking within 8 hours?</a:t>
            </a:r>
            <a:br>
              <a:rPr lang="en-US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Libre Franklin" pitchFamily="2" charset="0"/>
              </a:rPr>
              <a:t>Fatigue:</a:t>
            </a:r>
            <a:r>
              <a:rPr lang="en-US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 Am I tired and not adequately rested?</a:t>
            </a:r>
            <a:br>
              <a:rPr lang="en-US" dirty="0"/>
            </a:br>
            <a:r>
              <a:rPr lang="en-US" b="1" i="0" dirty="0">
                <a:solidFill>
                  <a:srgbClr val="000000"/>
                </a:solidFill>
                <a:effectLst/>
                <a:latin typeface="Libre Franklin" pitchFamily="2" charset="0"/>
              </a:rPr>
              <a:t>Emotion:</a:t>
            </a:r>
            <a:r>
              <a:rPr lang="en-US" b="0" i="0" dirty="0">
                <a:solidFill>
                  <a:srgbClr val="000000"/>
                </a:solidFill>
                <a:effectLst/>
                <a:latin typeface="Libre Franklin" pitchFamily="2" charset="0"/>
              </a:rPr>
              <a:t> Am I emotionally upset?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1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97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pilot certificate</a:t>
            </a:r>
            <a:r>
              <a:rPr lang="en-US" baseline="0" dirty="0"/>
              <a:t> will allow you to fly solo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24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1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people get commercial pilot certificate and then work for tourism flights, skydivers, or flight instructors. You build hours and get paid.</a:t>
            </a:r>
          </a:p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08080"/>
                </a:solidFill>
                <a:effectLst/>
                <a:latin typeface="Lato" panose="020B0604020202020204" pitchFamily="34" charset="0"/>
              </a:rPr>
              <a:t>Must hold either: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08080"/>
                </a:solidFill>
                <a:effectLst/>
                <a:latin typeface="Lato" panose="020B0604020202020204" pitchFamily="34" charset="0"/>
              </a:rPr>
              <a:t>A commercial pilot certificate with an instrument rating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08080"/>
                </a:solidFill>
                <a:effectLst/>
                <a:latin typeface="Lato" panose="020B0604020202020204" pitchFamily="34" charset="0"/>
              </a:rPr>
              <a:t>Or, meet the military experience requirements to qualify for a commercial pilot certificate, and an instrument rating,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808080"/>
                </a:solidFill>
                <a:effectLst/>
                <a:latin typeface="Lato" panose="020B0604020202020204" pitchFamily="34" charset="0"/>
              </a:rPr>
              <a:t>Or, a foreign airline transport pilot license with instrument privileges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6415A-3EAE-4D39-AA56-4005E83185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F5DD-2AFF-1C41-8713-B6C109A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E1905-ACB8-5CBB-7180-083B7352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57960-13B7-1537-329E-958ACF77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1ABBC-3C6F-CE26-3CBB-2E48D61BB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26999-301E-D6D3-FFBD-08C34ECCB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6824" y="5808967"/>
            <a:ext cx="1145176" cy="10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D161D-CDC7-F0A2-A51D-CCA1C9834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2651" y="5651919"/>
            <a:ext cx="2124075" cy="1143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81C782-5AD9-6D1B-EEC1-30507E76A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69" y="1368135"/>
            <a:ext cx="1088866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0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7472" indent="-342900">
              <a:buSzPct val="70000"/>
              <a:buFont typeface="Wingdings" panose="05000000000000000000" pitchFamily="2" charset="2"/>
              <a:buChar char="Ø"/>
              <a:defRPr/>
            </a:lvl2pPr>
            <a:lvl3pPr marL="914400" indent="-548640">
              <a:buSzPct val="100000"/>
              <a:buFont typeface="Arial" panose="020B0604020202020204" pitchFamily="34" charset="0"/>
              <a:buChar char="•"/>
              <a:defRPr lang="en-US" sz="240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822960">
              <a:buSzPct val="100000"/>
              <a:buFont typeface="Wingdings" panose="05000000000000000000" pitchFamily="2" charset="2"/>
              <a:buChar char="§"/>
              <a:defRPr/>
            </a:lvl4pPr>
            <a:lvl5pPr marL="2743200" indent="-1097280"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9D228-4915-7F0F-DE6E-FF0AD4D29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612" y="5777866"/>
            <a:ext cx="1145176" cy="10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7472" indent="-342900">
              <a:buSzPct val="70000"/>
              <a:buFont typeface="Wingdings" panose="05000000000000000000" pitchFamily="2" charset="2"/>
              <a:buChar char="Ø"/>
              <a:defRPr/>
            </a:lvl2pPr>
            <a:lvl3pPr marL="914400" indent="-548640">
              <a:buSzPct val="100000"/>
              <a:buFont typeface="Arial" panose="020B0604020202020204" pitchFamily="34" charset="0"/>
              <a:buChar char="•"/>
              <a:defRPr lang="en-US" sz="240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822960">
              <a:buSzPct val="100000"/>
              <a:buFont typeface="Wingdings" panose="05000000000000000000" pitchFamily="2" charset="2"/>
              <a:buChar char="§"/>
              <a:defRPr/>
            </a:lvl4pPr>
            <a:lvl5pPr marL="2743200" indent="-1097280"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AF970-0B34-B043-4A3D-D57853A7F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1033" y="5783580"/>
            <a:ext cx="1638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5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F5DD-2AFF-1C41-8713-B6C109A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E1905-ACB8-5CBB-7180-083B7352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57960-13B7-1537-329E-958ACF77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1ABBC-3C6F-CE26-3CBB-2E48D61BB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F7370-F0B2-16AE-C042-299640DDD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7925" y="5715000"/>
            <a:ext cx="21240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0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48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F5DD-2AFF-1C41-8713-B6C109A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E1905-ACB8-5CBB-7180-083B7352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57960-13B7-1537-329E-958ACF77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71ABBC-3C6F-CE26-3CBB-2E48D61BB2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A3557-F6C8-9610-CA2D-21133A84C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2334" y="5795373"/>
            <a:ext cx="1638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189" y="20548"/>
            <a:ext cx="10628810" cy="127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439828"/>
            <a:ext cx="11013350" cy="490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13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34290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Wingdings" panose="05000000000000000000" pitchFamily="2" charset="2"/>
        <a:buChar char="Ø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0" indent="-548640" algn="l" defTabSz="914400" rtl="0" eaLnBrk="1" latinLnBrk="0" hangingPunct="1">
        <a:lnSpc>
          <a:spcPct val="85000"/>
        </a:lnSpc>
        <a:spcBef>
          <a:spcPts val="600"/>
        </a:spcBef>
        <a:buSzPct val="100000"/>
        <a:buFont typeface="Wingdings" panose="05000000000000000000" pitchFamily="2" charset="2"/>
        <a:buChar char="§"/>
        <a:defRPr sz="200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743200" indent="-82296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657600" indent="-28575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Wingdings" panose="05000000000000000000" pitchFamily="2" charset="2"/>
        <a:buChar char="q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189" y="20548"/>
            <a:ext cx="10628810" cy="127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439828"/>
            <a:ext cx="10753725" cy="433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8516CCA-7A93-433A-B85F-CA8B7C86F06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4A6D76-A60E-4A30-8262-81ADA3C56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1300"/>
        </a:spcBef>
        <a:buSzPct val="70000"/>
        <a:buFont typeface="Wingdings" panose="05000000000000000000" pitchFamily="2" charset="2"/>
        <a:buChar char="Ø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Wingdings" panose="05000000000000000000" pitchFamily="2" charset="2"/>
        <a:buChar char="Ø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-54864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Wingdings" panose="05000000000000000000" pitchFamily="2" charset="2"/>
        <a:buChar char="Ø"/>
        <a:defRPr sz="2000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0" indent="-82296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Wingdings" panose="05000000000000000000" pitchFamily="2" charset="2"/>
        <a:buChar char="Ø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743200" indent="-285750" algn="l" defTabSz="914400" rtl="0" eaLnBrk="1" latinLnBrk="0" hangingPunct="1">
        <a:lnSpc>
          <a:spcPct val="85000"/>
        </a:lnSpc>
        <a:spcBef>
          <a:spcPts val="600"/>
        </a:spcBef>
        <a:buSzPct val="70000"/>
        <a:buFont typeface="Wingdings" panose="05000000000000000000" pitchFamily="2" charset="2"/>
        <a:buChar char="Ø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Gold%20Seal" TargetMode="External"/><Relationship Id="rId3" Type="http://schemas.openxmlformats.org/officeDocument/2006/relationships/hyperlink" Target="https://www.sportys.com/" TargetMode="External"/><Relationship Id="rId7" Type="http://schemas.openxmlformats.org/officeDocument/2006/relationships/hyperlink" Target="https://www.sheppardair.com/" TargetMode="External"/><Relationship Id="rId12" Type="http://schemas.openxmlformats.org/officeDocument/2006/relationships/hyperlink" Target="https://www.learnthefinerpoints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lotinstitute.com/" TargetMode="External"/><Relationship Id="rId11" Type="http://schemas.openxmlformats.org/officeDocument/2006/relationships/hyperlink" Target="https://www.checkrideprep.com/" TargetMode="External"/><Relationship Id="rId5" Type="http://schemas.openxmlformats.org/officeDocument/2006/relationships/hyperlink" Target="https://www.gleim.com/" TargetMode="External"/><Relationship Id="rId10" Type="http://schemas.openxmlformats.org/officeDocument/2006/relationships/hyperlink" Target="https://parttimepilot.com/" TargetMode="External"/><Relationship Id="rId4" Type="http://schemas.openxmlformats.org/officeDocument/2006/relationships/hyperlink" Target="https://kingschools.com/private-pilot-certificate" TargetMode="External"/><Relationship Id="rId9" Type="http://schemas.openxmlformats.org/officeDocument/2006/relationships/hyperlink" Target="https://fly8ma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safety.gov/WING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asafety.gov/SPANS/event_details.aspx?eid=11929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EE01-9C0C-D759-3589-203FD69BC28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4850" y="123825"/>
            <a:ext cx="10782300" cy="27241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How to become a pilot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7FF74-C7F6-B155-73C6-F3A06A0DF8B2}"/>
              </a:ext>
            </a:extLst>
          </p:cNvPr>
          <p:cNvSpPr txBox="1">
            <a:spLocks/>
          </p:cNvSpPr>
          <p:nvPr/>
        </p:nvSpPr>
        <p:spPr>
          <a:xfrm>
            <a:off x="104455" y="5531692"/>
            <a:ext cx="6625272" cy="125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presentation by Dina Romanova</a:t>
            </a:r>
          </a:p>
          <a:p>
            <a:r>
              <a:rPr lang="en-US" sz="2800" dirty="0"/>
              <a:t>EAA Chapter 461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978BE-26B2-5F5B-6779-76581E72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01" y="4740379"/>
            <a:ext cx="1590245" cy="1457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9E7157-6B5C-064D-6FCC-FF35F62E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227" y="3125265"/>
            <a:ext cx="2276475" cy="1533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7B7BA-0B17-F834-24B2-EC1B5D902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798" y="2453486"/>
            <a:ext cx="24669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7C42-198D-A833-B46F-3E32AEF1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and Ratings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43735-849A-8A6E-894E-4464147E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1" y="1189526"/>
            <a:ext cx="11685917" cy="44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476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AME – Aviation Medical Examiner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20E76E-CE6D-6A5D-E479-5B3BE1C80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45819"/>
              </p:ext>
            </p:extLst>
          </p:nvPr>
        </p:nvGraphicFramePr>
        <p:xfrm>
          <a:off x="1215342" y="1835194"/>
          <a:ext cx="9514389" cy="342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463">
                  <a:extLst>
                    <a:ext uri="{9D8B030D-6E8A-4147-A177-3AD203B41FA5}">
                      <a16:colId xmlns:a16="http://schemas.microsoft.com/office/drawing/2014/main" val="2514079837"/>
                    </a:ext>
                  </a:extLst>
                </a:gridCol>
                <a:gridCol w="3171463">
                  <a:extLst>
                    <a:ext uri="{9D8B030D-6E8A-4147-A177-3AD203B41FA5}">
                      <a16:colId xmlns:a16="http://schemas.microsoft.com/office/drawing/2014/main" val="1513466025"/>
                    </a:ext>
                  </a:extLst>
                </a:gridCol>
                <a:gridCol w="3171463">
                  <a:extLst>
                    <a:ext uri="{9D8B030D-6E8A-4147-A177-3AD203B41FA5}">
                      <a16:colId xmlns:a16="http://schemas.microsoft.com/office/drawing/2014/main" val="3012493470"/>
                    </a:ext>
                  </a:extLst>
                </a:gridCol>
              </a:tblGrid>
              <a:tr h="552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&lt;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40 and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642717"/>
                  </a:ext>
                </a:extLst>
              </a:tr>
              <a:tr h="1362967">
                <a:tc>
                  <a:txBody>
                    <a:bodyPr/>
                    <a:lstStyle/>
                    <a:p>
                      <a:r>
                        <a:rPr lang="en-US" dirty="0"/>
                        <a:t>First class medical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class for 12 months</a:t>
                      </a:r>
                      <a:br>
                        <a:rPr lang="en-US" dirty="0"/>
                      </a:br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class for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class for 6 months,</a:t>
                      </a:r>
                      <a:br>
                        <a:rPr lang="en-US" dirty="0"/>
                      </a:b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class for 12 months, </a:t>
                      </a:r>
                    </a:p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class for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587472"/>
                  </a:ext>
                </a:extLst>
              </a:tr>
              <a:tr h="954076">
                <a:tc>
                  <a:txBody>
                    <a:bodyPr/>
                    <a:lstStyle/>
                    <a:p>
                      <a:r>
                        <a:rPr lang="en-US" dirty="0"/>
                        <a:t>Second class medical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class for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class for 12 months,</a:t>
                      </a:r>
                    </a:p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class for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95254"/>
                  </a:ext>
                </a:extLst>
              </a:tr>
              <a:tr h="552759">
                <a:tc>
                  <a:txBody>
                    <a:bodyPr/>
                    <a:lstStyle/>
                    <a:p>
                      <a:r>
                        <a:rPr lang="en-US" dirty="0"/>
                        <a:t>Third class medical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class for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class for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0912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D43A6D-E182-1544-6765-91F5BE241697}"/>
              </a:ext>
            </a:extLst>
          </p:cNvPr>
          <p:cNvSpPr txBox="1">
            <a:spLocks/>
          </p:cNvSpPr>
          <p:nvPr/>
        </p:nvSpPr>
        <p:spPr>
          <a:xfrm>
            <a:off x="347241" y="5499100"/>
            <a:ext cx="11844759" cy="1167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Ø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0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20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60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Basic Med: </a:t>
            </a:r>
          </a:p>
          <a:p>
            <a:pPr marL="0" indent="0">
              <a:buNone/>
            </a:pPr>
            <a:r>
              <a:rPr lang="en-US" dirty="0"/>
              <a:t>If you had your Medical certificate in the past, and you know you can’t pass it again</a:t>
            </a:r>
          </a:p>
          <a:p>
            <a:pPr lvl="1"/>
            <a:r>
              <a:rPr lang="en-US" dirty="0"/>
              <a:t>If you were ever denied a Medical certificate, you cannot qualify for Basic Med</a:t>
            </a:r>
          </a:p>
        </p:txBody>
      </p:sp>
    </p:spTree>
    <p:extLst>
      <p:ext uri="{BB962C8B-B14F-4D97-AF65-F5344CB8AC3E}">
        <p14:creationId xmlns:p14="http://schemas.microsoft.com/office/powerpoint/2010/main" val="362118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Schools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CFR – Code of Federal Regulations. Some schools operate under CFR part 61, some under CFR part 141</a:t>
            </a:r>
          </a:p>
          <a:p>
            <a:pPr marL="0" indent="0">
              <a:buNone/>
            </a:pPr>
            <a:r>
              <a:rPr lang="en-US" b="1" dirty="0"/>
              <a:t>Part 141:</a:t>
            </a:r>
          </a:p>
          <a:p>
            <a:r>
              <a:rPr lang="en-US" dirty="0"/>
              <a:t>use an FAA-approved training curriculum</a:t>
            </a:r>
          </a:p>
          <a:p>
            <a:r>
              <a:rPr lang="en-US" dirty="0"/>
              <a:t>this results in lower required training minimums (35 for PPL, 190 for Commercial)</a:t>
            </a:r>
          </a:p>
          <a:p>
            <a:r>
              <a:rPr lang="en-US" dirty="0"/>
              <a:t>training must be completed in order according to the syllabus</a:t>
            </a:r>
          </a:p>
          <a:p>
            <a:r>
              <a:rPr lang="en-US" dirty="0"/>
              <a:t>these schools have a lot more FAA oversight</a:t>
            </a:r>
          </a:p>
          <a:p>
            <a:r>
              <a:rPr lang="en-US" dirty="0"/>
              <a:t>some schools are allowed to do the </a:t>
            </a:r>
            <a:r>
              <a:rPr lang="en-US" dirty="0" err="1"/>
              <a:t>checkride</a:t>
            </a:r>
            <a:r>
              <a:rPr lang="en-US" dirty="0"/>
              <a:t> in-house (it means you don’t have to pay for DPE)</a:t>
            </a:r>
          </a:p>
          <a:p>
            <a:r>
              <a:rPr lang="en-US" dirty="0"/>
              <a:t>you can easily transfer part 141 training hours to part 61 school</a:t>
            </a:r>
          </a:p>
          <a:p>
            <a:r>
              <a:rPr lang="en-US" dirty="0"/>
              <a:t>it is possible to go to part 141 school and do the training under part 61 (but not vice versa)</a:t>
            </a:r>
          </a:p>
          <a:p>
            <a:r>
              <a:rPr lang="en-US" dirty="0"/>
              <a:t>usually (not always) is more expensive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Part 61:</a:t>
            </a:r>
          </a:p>
          <a:p>
            <a:r>
              <a:rPr lang="en-US" dirty="0"/>
              <a:t>usually there’s no organized curriculum</a:t>
            </a:r>
          </a:p>
          <a:p>
            <a:r>
              <a:rPr lang="en-US" dirty="0"/>
              <a:t>instructor decides what to teach you. He might or might not have a plan</a:t>
            </a:r>
          </a:p>
          <a:p>
            <a:r>
              <a:rPr lang="en-US" dirty="0"/>
              <a:t>more difficult to transfer flight hours if you are coming from a part 61 school</a:t>
            </a:r>
          </a:p>
          <a:p>
            <a:r>
              <a:rPr lang="en-US" dirty="0"/>
              <a:t>you can get flight training from a Certified Flight Instructor following FAR Part 61 without a school</a:t>
            </a:r>
          </a:p>
        </p:txBody>
      </p:sp>
    </p:spTree>
    <p:extLst>
      <p:ext uri="{BB962C8B-B14F-4D97-AF65-F5344CB8AC3E}">
        <p14:creationId xmlns:p14="http://schemas.microsoft.com/office/powerpoint/2010/main" val="123736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Schools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to pay attention to when choosing a flight school:</a:t>
            </a:r>
          </a:p>
          <a:p>
            <a:r>
              <a:rPr lang="en-US" dirty="0"/>
              <a:t>part 61/141</a:t>
            </a:r>
          </a:p>
          <a:p>
            <a:r>
              <a:rPr lang="en-US" dirty="0"/>
              <a:t>proximity</a:t>
            </a:r>
          </a:p>
          <a:p>
            <a:r>
              <a:rPr lang="en-US" dirty="0"/>
              <a:t>aircraft options</a:t>
            </a:r>
          </a:p>
          <a:p>
            <a:r>
              <a:rPr lang="en-US" dirty="0"/>
              <a:t>towered/</a:t>
            </a:r>
            <a:r>
              <a:rPr lang="en-US" dirty="0" err="1"/>
              <a:t>untowered</a:t>
            </a:r>
            <a:r>
              <a:rPr lang="en-US" dirty="0"/>
              <a:t> airport</a:t>
            </a:r>
          </a:p>
          <a:p>
            <a:r>
              <a:rPr lang="en-US" dirty="0"/>
              <a:t>what ground school the school offers</a:t>
            </a:r>
          </a:p>
          <a:p>
            <a:r>
              <a:rPr lang="en-US" dirty="0"/>
              <a:t>choice of instructors</a:t>
            </a:r>
          </a:p>
          <a:p>
            <a:r>
              <a:rPr lang="en-US" dirty="0"/>
              <a:t>cost (ask the school what’s the average flight hours and total cost)</a:t>
            </a:r>
          </a:p>
          <a:p>
            <a:pPr lvl="1"/>
            <a:r>
              <a:rPr lang="en-US" dirty="0"/>
              <a:t>minimum number of hours is 40, but on average it takes 60-75 hours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Everything in aviation is more EXPENSIVE than expected, </a:t>
            </a:r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and takes LONGER than anticipated</a:t>
            </a:r>
          </a:p>
        </p:txBody>
      </p:sp>
    </p:spTree>
    <p:extLst>
      <p:ext uri="{BB962C8B-B14F-4D97-AF65-F5344CB8AC3E}">
        <p14:creationId xmlns:p14="http://schemas.microsoft.com/office/powerpoint/2010/main" val="108968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Cessna 152 and 172: $150-160/hour</a:t>
            </a:r>
          </a:p>
          <a:p>
            <a:r>
              <a:rPr lang="en-US" dirty="0"/>
              <a:t>Piper Warrior: $150/hour</a:t>
            </a:r>
          </a:p>
          <a:p>
            <a:r>
              <a:rPr lang="en-US" dirty="0" err="1"/>
              <a:t>Diamondstar</a:t>
            </a:r>
            <a:r>
              <a:rPr lang="en-US" dirty="0"/>
              <a:t>: $200/hour</a:t>
            </a:r>
          </a:p>
          <a:p>
            <a:r>
              <a:rPr lang="en-US" dirty="0"/>
              <a:t>Cirrus SR-20, SR-22: $370/hour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AD5E57-8855-944A-A6B2-BF29D4AAF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 bwMode="auto">
          <a:xfrm>
            <a:off x="5906186" y="4636928"/>
            <a:ext cx="3870363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0EA881E-AFBC-9C57-D38C-D18789AFE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r="2103" b="12383"/>
          <a:stretch/>
        </p:blipFill>
        <p:spPr bwMode="auto">
          <a:xfrm>
            <a:off x="8139540" y="934118"/>
            <a:ext cx="3853920" cy="17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60EE0EF-1F2F-50CD-262D-35EC43528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27575" r="10533" b="27200"/>
          <a:stretch/>
        </p:blipFill>
        <p:spPr bwMode="auto">
          <a:xfrm>
            <a:off x="975360" y="4273231"/>
            <a:ext cx="4704080" cy="17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FB5219B-676C-1060-7168-BC038319B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34078" r="1683" b="16698"/>
          <a:stretch/>
        </p:blipFill>
        <p:spPr bwMode="auto">
          <a:xfrm>
            <a:off x="6369060" y="2694045"/>
            <a:ext cx="5624400" cy="19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3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478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Medical certificate $125</a:t>
            </a:r>
          </a:p>
          <a:p>
            <a:r>
              <a:rPr lang="en-US" dirty="0"/>
              <a:t>Airplane rent</a:t>
            </a:r>
          </a:p>
          <a:p>
            <a:pPr lvl="1"/>
            <a:r>
              <a:rPr lang="en-US" dirty="0"/>
              <a:t>$160 per hour</a:t>
            </a:r>
          </a:p>
          <a:p>
            <a:r>
              <a:rPr lang="en-US" dirty="0"/>
              <a:t>Instructor</a:t>
            </a:r>
          </a:p>
          <a:p>
            <a:pPr lvl="1"/>
            <a:r>
              <a:rPr lang="en-US" dirty="0"/>
              <a:t>$60-70 per hour</a:t>
            </a:r>
          </a:p>
          <a:p>
            <a:r>
              <a:rPr lang="en-US" dirty="0"/>
              <a:t>Ground school $300</a:t>
            </a:r>
          </a:p>
          <a:p>
            <a:r>
              <a:rPr lang="en-US" dirty="0"/>
              <a:t>Supplies:</a:t>
            </a:r>
          </a:p>
          <a:p>
            <a:pPr lvl="1"/>
            <a:r>
              <a:rPr lang="en-US" dirty="0"/>
              <a:t>headset</a:t>
            </a:r>
          </a:p>
          <a:p>
            <a:pPr lvl="2"/>
            <a:r>
              <a:rPr lang="en-US" dirty="0"/>
              <a:t>start from $200. Noise cancelling $800</a:t>
            </a:r>
          </a:p>
          <a:p>
            <a:pPr lvl="1"/>
            <a:r>
              <a:rPr lang="en-US" dirty="0"/>
              <a:t>books</a:t>
            </a:r>
          </a:p>
          <a:p>
            <a:pPr lvl="2"/>
            <a:r>
              <a:rPr lang="en-US" dirty="0"/>
              <a:t>FAR/AIM $20</a:t>
            </a:r>
          </a:p>
          <a:p>
            <a:pPr lvl="2"/>
            <a:r>
              <a:rPr lang="en-US" dirty="0"/>
              <a:t>FAA Pilot Handbook of Aeronautical Knowledge $20</a:t>
            </a:r>
          </a:p>
          <a:p>
            <a:pPr lvl="2"/>
            <a:r>
              <a:rPr lang="en-US" dirty="0"/>
              <a:t>Airplane Flying Handbook $20</a:t>
            </a:r>
          </a:p>
          <a:p>
            <a:pPr lvl="1"/>
            <a:r>
              <a:rPr lang="en-US" dirty="0"/>
              <a:t>logbook, fuel drainer, e6B, flight bag, charts, checklists, flashlight</a:t>
            </a:r>
          </a:p>
          <a:p>
            <a:pPr lvl="1"/>
            <a:r>
              <a:rPr lang="en-US" sz="1400" i="1" dirty="0"/>
              <a:t>(not required, but very useful)</a:t>
            </a:r>
            <a:r>
              <a:rPr lang="en-US" i="1" dirty="0"/>
              <a:t> </a:t>
            </a:r>
            <a:r>
              <a:rPr lang="en-US" dirty="0"/>
              <a:t>iPad (mini with cellular connectivity starts from $700)</a:t>
            </a:r>
          </a:p>
          <a:p>
            <a:pPr lvl="2"/>
            <a:r>
              <a:rPr lang="en-US" dirty="0"/>
              <a:t>Foreflight starts from $120/year</a:t>
            </a:r>
          </a:p>
          <a:p>
            <a:r>
              <a:rPr lang="en-US" dirty="0"/>
              <a:t>FAA private pilot written test $175</a:t>
            </a:r>
          </a:p>
          <a:p>
            <a:r>
              <a:rPr lang="en-US" dirty="0"/>
              <a:t>FAA </a:t>
            </a:r>
            <a:r>
              <a:rPr lang="en-US" dirty="0" err="1"/>
              <a:t>checkride</a:t>
            </a:r>
            <a:r>
              <a:rPr lang="en-US" dirty="0"/>
              <a:t> $650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EAA Scholarship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2405380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Deadline: March 1, 2023 at 12:00 pm Eastern Standard Time EST</a:t>
            </a:r>
            <a:endParaRPr lang="en-US" b="0" dirty="0">
              <a:effectLst/>
            </a:endParaRPr>
          </a:p>
          <a:p>
            <a:pPr marL="0" indent="0" algn="ctr" rtl="0">
              <a:spcBef>
                <a:spcPts val="640"/>
              </a:spcBef>
              <a:spcAft>
                <a:spcPts val="0"/>
              </a:spcAft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Info &amp; application on the EAA Website </a:t>
            </a:r>
            <a:r>
              <a:rPr lang="en-US" b="0" i="0" u="sng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eaa.org</a:t>
            </a:r>
          </a:p>
          <a:p>
            <a:pPr mar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lang="en-US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06E7EDA3-84A4-2EEA-EB9C-D5F8A2B7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7" y="4060609"/>
            <a:ext cx="3618079" cy="24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B4C79C-C645-5A0F-B8B0-8FA7D4855934}"/>
              </a:ext>
            </a:extLst>
          </p:cNvPr>
          <p:cNvSpPr txBox="1"/>
          <p:nvPr/>
        </p:nvSpPr>
        <p:spPr>
          <a:xfrm>
            <a:off x="6879413" y="3647182"/>
            <a:ext cx="4389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EAA awards scholarships for those starting their flight training and those attending a post-secondary institution with a focus on aviation, including pilot training, aeronautical engineering, aviation management, airframe and powerplant (A&amp;P) maintenance, and more.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APPLY NOW!!!!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358F2-7008-970B-1672-D9D1EDE50927}"/>
              </a:ext>
            </a:extLst>
          </p:cNvPr>
          <p:cNvSpPr txBox="1"/>
          <p:nvPr/>
        </p:nvSpPr>
        <p:spPr>
          <a:xfrm>
            <a:off x="1173840" y="2561590"/>
            <a:ext cx="10256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EAA awards more than $1.75 million in aviation scholarship money for Flight Training and Post-Secondary via various programs each year. EAA strives to provide scholarships that have a minimum award of $5,000.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2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Scholarship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8667" y="2720051"/>
            <a:ext cx="7648575" cy="3044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EAA Ray Aviation Scholarship is a scholarship program that is funded by the Ray Foundation, managed by EAA, and administered through the EAA Chapter network.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Through the generous support of the Ray Foundation, EAA provides up to $10,000 to deserving youths to cover their flight training expenses, totaling $1,550,000 in scholarships annually.</a:t>
            </a:r>
            <a:endParaRPr lang="en-US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3A78188-3A8E-2A73-1850-649DD9D0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36" y="230777"/>
            <a:ext cx="76485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377AC-8500-CBEA-82BA-E180D805F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93" y="818856"/>
            <a:ext cx="25241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Aviate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D01CA-2CD0-5F33-C227-509664DD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88" y="126598"/>
            <a:ext cx="14859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BAF05-BD42-947F-E0BD-B0C0BB4A0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348" y="1062828"/>
            <a:ext cx="6836479" cy="4375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9393AC-DCD8-DA37-4628-A54BBA69D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8" y="5334000"/>
            <a:ext cx="10591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6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/>
          </a:bodyPr>
          <a:lstStyle/>
          <a:p>
            <a:r>
              <a:rPr lang="en-US" dirty="0"/>
              <a:t>FAFSA loans (lower interest rates than personal loan)</a:t>
            </a:r>
          </a:p>
          <a:p>
            <a:r>
              <a:rPr lang="en-US" dirty="0"/>
              <a:t>you will build your network contacts</a:t>
            </a:r>
          </a:p>
          <a:p>
            <a:r>
              <a:rPr lang="en-US" dirty="0"/>
              <a:t>airline often recruit from these universities</a:t>
            </a:r>
          </a:p>
          <a:p>
            <a:r>
              <a:rPr lang="en-US" dirty="0"/>
              <a:t>minimum number of hours to get an ATP license drops from 1500 to 1000</a:t>
            </a:r>
          </a:p>
          <a:p>
            <a:r>
              <a:rPr lang="en-US" dirty="0"/>
              <a:t>some of the well-known universities are </a:t>
            </a:r>
          </a:p>
          <a:p>
            <a:pPr lvl="1"/>
            <a:r>
              <a:rPr lang="en-US" dirty="0"/>
              <a:t>Embry-Riddle</a:t>
            </a:r>
          </a:p>
          <a:p>
            <a:pPr lvl="1"/>
            <a:r>
              <a:rPr lang="en-US" dirty="0"/>
              <a:t>University of North Dakota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1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Student Pilot – this is the learner’s permit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Recreational</a:t>
            </a:r>
          </a:p>
          <a:p>
            <a:r>
              <a:rPr lang="en-US" dirty="0"/>
              <a:t> Sport</a:t>
            </a:r>
          </a:p>
          <a:p>
            <a:r>
              <a:rPr lang="en-US" dirty="0"/>
              <a:t> Private Pilot</a:t>
            </a:r>
          </a:p>
          <a:p>
            <a:r>
              <a:rPr lang="en-US" dirty="0"/>
              <a:t> Commercial</a:t>
            </a:r>
          </a:p>
          <a:p>
            <a:r>
              <a:rPr lang="en-US" dirty="0"/>
              <a:t> Airline Transport Pilot (ATP)</a:t>
            </a:r>
          </a:p>
        </p:txBody>
      </p:sp>
      <p:pic>
        <p:nvPicPr>
          <p:cNvPr id="1026" name="Picture 2" descr="Your Student Pilot Certificate &amp; Medical : Sporty's Academy">
            <a:extLst>
              <a:ext uri="{FF2B5EF4-FFF2-40B4-BE49-F238E27FC236}">
                <a16:creationId xmlns:a16="http://schemas.microsoft.com/office/drawing/2014/main" id="{E632F084-566B-FFC5-2318-F345A1C4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93" y="3192552"/>
            <a:ext cx="5881067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5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pilot jobs in every military branch:</a:t>
            </a:r>
          </a:p>
          <a:p>
            <a:r>
              <a:rPr lang="en-US" dirty="0"/>
              <a:t>Air Force</a:t>
            </a:r>
          </a:p>
          <a:p>
            <a:r>
              <a:rPr lang="en-US" dirty="0"/>
              <a:t>Navy</a:t>
            </a:r>
          </a:p>
          <a:p>
            <a:r>
              <a:rPr lang="en-US" dirty="0"/>
              <a:t>Army</a:t>
            </a:r>
          </a:p>
          <a:p>
            <a:r>
              <a:rPr lang="en-US" dirty="0"/>
              <a:t>Marines</a:t>
            </a:r>
          </a:p>
          <a:p>
            <a:r>
              <a:rPr lang="en-US" dirty="0"/>
              <a:t>Coast Guard</a:t>
            </a:r>
          </a:p>
          <a:p>
            <a:endParaRPr lang="en-US" dirty="0"/>
          </a:p>
          <a:p>
            <a:r>
              <a:rPr lang="en-US" dirty="0"/>
              <a:t>incredibly competitive</a:t>
            </a:r>
          </a:p>
          <a:p>
            <a:r>
              <a:rPr lang="en-US" dirty="0"/>
              <a:t>if you want to transition to an airline pilot later, you need hours flying a fixed-wing</a:t>
            </a:r>
          </a:p>
        </p:txBody>
      </p:sp>
      <p:pic>
        <p:nvPicPr>
          <p:cNvPr id="3074" name="Picture 2" descr="USCG MH 65 Dolphin formation flight over">
            <a:extLst>
              <a:ext uri="{FF2B5EF4-FFF2-40B4-BE49-F238E27FC236}">
                <a16:creationId xmlns:a16="http://schemas.microsoft.com/office/drawing/2014/main" id="{4C6C6286-A71F-6112-DCE0-0E59D239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65" y="740781"/>
            <a:ext cx="3480336" cy="23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 18C Hornet lands on the flight deck of the aircraft carrier USS George H.W. Bush">
            <a:extLst>
              <a:ext uri="{FF2B5EF4-FFF2-40B4-BE49-F238E27FC236}">
                <a16:creationId xmlns:a16="http://schemas.microsoft.com/office/drawing/2014/main" id="{4308FFF8-9BF7-A7EC-E83D-E2BF0ABD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50" y="2084980"/>
            <a:ext cx="4037589" cy="268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5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save money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/>
          </a:bodyPr>
          <a:lstStyle/>
          <a:p>
            <a:r>
              <a:rPr lang="en-US" dirty="0"/>
              <a:t>fly often</a:t>
            </a:r>
          </a:p>
          <a:p>
            <a:r>
              <a:rPr lang="en-US" dirty="0"/>
              <a:t>have the money ready (so you don’t have to pause your training)</a:t>
            </a:r>
          </a:p>
          <a:p>
            <a:r>
              <a:rPr lang="en-US" dirty="0"/>
              <a:t>be prepared: study the procedure before the lesson</a:t>
            </a:r>
          </a:p>
          <a:p>
            <a:r>
              <a:rPr lang="en-US" dirty="0"/>
              <a:t>observe flights if your school allows you to watch others</a:t>
            </a:r>
          </a:p>
          <a:p>
            <a:r>
              <a:rPr lang="en-US" dirty="0"/>
              <a:t>study groups, listen to ATC, discuss in the aviation community</a:t>
            </a:r>
          </a:p>
          <a:p>
            <a:r>
              <a:rPr lang="en-US" dirty="0"/>
              <a:t>use a simulator (practice what you’ve learned in real airplane, but don’t do anything new)</a:t>
            </a:r>
          </a:p>
          <a:p>
            <a:r>
              <a:rPr lang="en-US" dirty="0"/>
              <a:t>online ground school with unlimited 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8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236980"/>
            <a:ext cx="10628312" cy="5478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In-person (at flight schools)</a:t>
            </a:r>
          </a:p>
          <a:p>
            <a:pPr lvl="1"/>
            <a:r>
              <a:rPr lang="en-US" dirty="0"/>
              <a:t>could be more specific about your airplane or school</a:t>
            </a:r>
          </a:p>
          <a:p>
            <a:pPr lvl="1"/>
            <a:r>
              <a:rPr lang="en-US" dirty="0"/>
              <a:t>you get your questions answered right away</a:t>
            </a:r>
          </a:p>
          <a:p>
            <a:pPr lvl="1"/>
            <a:r>
              <a:rPr lang="en-US" dirty="0"/>
              <a:t>you can’t rewatch the lessons, you will need to take notes</a:t>
            </a:r>
          </a:p>
          <a:p>
            <a:pPr lvl="1"/>
            <a:r>
              <a:rPr lang="en-US" dirty="0"/>
              <a:t>you are tied to the schedule</a:t>
            </a:r>
          </a:p>
          <a:p>
            <a:r>
              <a:rPr lang="en-US" dirty="0"/>
              <a:t>Online:</a:t>
            </a:r>
          </a:p>
          <a:p>
            <a:pPr lvl="1"/>
            <a:r>
              <a:rPr lang="en-US" dirty="0"/>
              <a:t>is less expensive</a:t>
            </a:r>
          </a:p>
          <a:p>
            <a:pPr lvl="1"/>
            <a:r>
              <a:rPr lang="en-US" dirty="0"/>
              <a:t>you learn at your own pace</a:t>
            </a:r>
          </a:p>
          <a:p>
            <a:pPr lvl="1"/>
            <a:r>
              <a:rPr lang="en-US" dirty="0"/>
              <a:t>you can pause and rewatch lectures</a:t>
            </a:r>
          </a:p>
          <a:p>
            <a:pPr lvl="1"/>
            <a:r>
              <a:rPr lang="en-US" dirty="0"/>
              <a:t>variety of school options:</a:t>
            </a:r>
          </a:p>
          <a:p>
            <a:pPr lvl="2"/>
            <a:r>
              <a:rPr lang="en-US" dirty="0" err="1">
                <a:hlinkClick r:id="rId3"/>
              </a:rPr>
              <a:t>Sporty’s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Kings schools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Gleim</a:t>
            </a:r>
            <a:endParaRPr lang="en-US" dirty="0"/>
          </a:p>
          <a:p>
            <a:pPr lvl="2"/>
            <a:r>
              <a:rPr lang="en-US" dirty="0">
                <a:hlinkClick r:id="rId6"/>
              </a:rPr>
              <a:t>Pilot Institute</a:t>
            </a:r>
            <a:endParaRPr lang="en-US" dirty="0"/>
          </a:p>
          <a:p>
            <a:pPr lvl="2"/>
            <a:r>
              <a:rPr lang="en-US" dirty="0">
                <a:hlinkClick r:id="rId7"/>
              </a:rPr>
              <a:t>Sheppard Air</a:t>
            </a:r>
            <a:endParaRPr lang="en-US" dirty="0"/>
          </a:p>
          <a:p>
            <a:pPr lvl="2"/>
            <a:r>
              <a:rPr lang="en-US" dirty="0">
                <a:hlinkClick r:id="rId8" action="ppaction://hlinkfile"/>
              </a:rPr>
              <a:t>Gold Seal</a:t>
            </a:r>
            <a:endParaRPr lang="en-US" dirty="0"/>
          </a:p>
          <a:p>
            <a:pPr lvl="2"/>
            <a:r>
              <a:rPr lang="en-US" dirty="0">
                <a:hlinkClick r:id="rId9"/>
              </a:rPr>
              <a:t>Fly 8MA</a:t>
            </a:r>
            <a:endParaRPr lang="en-US" dirty="0"/>
          </a:p>
          <a:p>
            <a:pPr lvl="2"/>
            <a:r>
              <a:rPr lang="en-US" dirty="0">
                <a:hlinkClick r:id="rId10"/>
              </a:rPr>
              <a:t>Part time pilot</a:t>
            </a:r>
            <a:endParaRPr lang="en-US" dirty="0"/>
          </a:p>
          <a:p>
            <a:pPr lvl="2"/>
            <a:r>
              <a:rPr lang="en-US" dirty="0" err="1">
                <a:hlinkClick r:id="rId11"/>
              </a:rPr>
              <a:t>Checkrideprep</a:t>
            </a:r>
            <a:endParaRPr lang="en-US" dirty="0"/>
          </a:p>
          <a:p>
            <a:pPr lvl="2"/>
            <a:r>
              <a:rPr lang="en-US" dirty="0">
                <a:hlinkClick r:id="rId12"/>
              </a:rPr>
              <a:t>learnthefinerpoints.com</a:t>
            </a:r>
            <a:r>
              <a:rPr lang="en-US" dirty="0"/>
              <a:t> – videos of maneuvers from the pilot view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1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Pre-solo (maneuvers, landing)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Cross-country training (navigation, weather)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Getting ready for </a:t>
            </a:r>
            <a:r>
              <a:rPr lang="en-US" dirty="0" err="1"/>
              <a:t>checkride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6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solo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Essential Endorsements: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Pre-Solo Knowledge 61.87 (b)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Pre-Solo Flight Training 61.87(c)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Solo 61.87 (n)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Needed Endorsements: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additional 90 calendar-day period 61.87(p)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Solo Flight at Night 61.87 (o)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Take-Offs and Landings at an Airport within 25nm 61.93 (b)(1)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Solo in Class B 61.87 (a) and/or (b)</a:t>
            </a:r>
          </a:p>
        </p:txBody>
      </p:sp>
    </p:spTree>
    <p:extLst>
      <p:ext uri="{BB962C8B-B14F-4D97-AF65-F5344CB8AC3E}">
        <p14:creationId xmlns:p14="http://schemas.microsoft.com/office/powerpoint/2010/main" val="402713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Aeronautical Knowledge Test (written)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Checkride</a:t>
            </a:r>
            <a:r>
              <a:rPr lang="en-US" dirty="0"/>
              <a:t> (oral and flight)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8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Aeronautical Knowledge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written exam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 hours to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60 multiple-choice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get </a:t>
            </a:r>
            <a:r>
              <a:rPr lang="en-US" b="1" dirty="0">
                <a:solidFill>
                  <a:srgbClr val="FF0000"/>
                </a:solidFill>
              </a:rPr>
              <a:t>70% </a:t>
            </a:r>
            <a:r>
              <a:rPr lang="en-US" dirty="0"/>
              <a:t>to pass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$175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is good for 2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19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Examiners: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DPE – Designated Pilot Examiner. It’s not an FAA employee, but an FAA contractor. It’s a private pilot, flight instructor, who applied to FAA to be an examiner. Cost $400-800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FAA ASI – Aviation Safety Inspector. Free, but very difficult to get a hold of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Checkride</a:t>
            </a:r>
            <a:r>
              <a:rPr lang="en-US" dirty="0"/>
              <a:t> consists of two parts:</a:t>
            </a:r>
          </a:p>
          <a:p>
            <a:r>
              <a:rPr lang="en-US" dirty="0"/>
              <a:t>Oral exam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Flight Review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8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stay current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586582-298D-1D3A-57BB-8E116444F4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DC18A-143B-3240-44AC-9620E7C2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1" y="92890"/>
            <a:ext cx="11410405" cy="57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Do the medical first</a:t>
            </a:r>
          </a:p>
          <a:p>
            <a:pPr marL="457200" indent="-457200">
              <a:buAutoNum type="arabicPeriod"/>
            </a:pPr>
            <a:r>
              <a:rPr lang="en-US" dirty="0"/>
              <a:t>Instructor could be wrong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Establish your personal limits</a:t>
            </a:r>
          </a:p>
          <a:p>
            <a:pPr marL="457200" indent="-457200">
              <a:buAutoNum type="arabicPeriod"/>
            </a:pPr>
            <a:r>
              <a:rPr lang="en-US" dirty="0"/>
              <a:t>Thorough pre-flight. IMSAFE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Follow the checklist</a:t>
            </a:r>
          </a:p>
          <a:p>
            <a:pPr marL="457200" indent="-457200">
              <a:buAutoNum type="arabicPeriod"/>
            </a:pPr>
            <a:r>
              <a:rPr lang="en-US" dirty="0"/>
              <a:t>Pay attention to stalls and spins: know how they occur and how to recover</a:t>
            </a:r>
          </a:p>
          <a:p>
            <a:pPr marL="457200" indent="-457200">
              <a:buAutoNum type="arabicPeriod"/>
            </a:pPr>
            <a:r>
              <a:rPr lang="en-US" dirty="0"/>
              <a:t>If you fly in the mountain area, make sure you understand pressure altitude and your plane’s limitations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Keep cash in your flight bag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Have options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Currency </a:t>
            </a:r>
            <a:r>
              <a:rPr lang="en-US" sz="3200" dirty="0"/>
              <a:t>≠</a:t>
            </a:r>
            <a:r>
              <a:rPr lang="en-US" dirty="0"/>
              <a:t> Proficiency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4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it is a learner’s permit</a:t>
            </a:r>
          </a:p>
          <a:p>
            <a:r>
              <a:rPr lang="en-US" dirty="0"/>
              <a:t> allows you to fly solo</a:t>
            </a:r>
          </a:p>
          <a:p>
            <a:r>
              <a:rPr lang="en-US" dirty="0"/>
              <a:t> student must be at least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dirty="0"/>
              <a:t> years old, and</a:t>
            </a:r>
          </a:p>
          <a:p>
            <a:r>
              <a:rPr lang="en-US" dirty="0"/>
              <a:t> must be able to read, speak and understand English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Restrictions:</a:t>
            </a:r>
          </a:p>
          <a:p>
            <a:r>
              <a:rPr lang="en-US" dirty="0"/>
              <a:t> cannot fly solo (alone) without an instructor endorsement</a:t>
            </a:r>
          </a:p>
          <a:p>
            <a:r>
              <a:rPr lang="en-US" dirty="0"/>
              <a:t> cannot take passengers</a:t>
            </a:r>
          </a:p>
          <a:p>
            <a:r>
              <a:rPr lang="en-US" dirty="0"/>
              <a:t> cannot fly for compensation or hire</a:t>
            </a:r>
          </a:p>
          <a:p>
            <a:r>
              <a:rPr lang="en-US" dirty="0"/>
              <a:t> cannot fly above the clouds</a:t>
            </a:r>
          </a:p>
          <a:p>
            <a:r>
              <a:rPr lang="en-US" dirty="0"/>
              <a:t> or when visibility is less than 3 miles (5 miles at night)</a:t>
            </a:r>
          </a:p>
          <a:p>
            <a:r>
              <a:rPr lang="en-US" dirty="0"/>
              <a:t>cannot fly into B airspace without a special endorsement</a:t>
            </a:r>
          </a:p>
        </p:txBody>
      </p:sp>
    </p:spTree>
    <p:extLst>
      <p:ext uri="{BB962C8B-B14F-4D97-AF65-F5344CB8AC3E}">
        <p14:creationId xmlns:p14="http://schemas.microsoft.com/office/powerpoint/2010/main" val="71571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C30C-0FF6-276D-EA73-9574B87D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to learn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6A2D6-DBCE-E945-4BE0-FE2970587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336540"/>
          </a:xfrm>
        </p:spPr>
        <p:txBody>
          <a:bodyPr>
            <a:normAutofit/>
          </a:bodyPr>
          <a:lstStyle/>
          <a:p>
            <a:r>
              <a:rPr lang="en-US" dirty="0"/>
              <a:t>FAA Safety WINGS Pilot Proficiency program </a:t>
            </a:r>
            <a:r>
              <a:rPr lang="en-US" dirty="0">
                <a:hlinkClick r:id="rId3"/>
              </a:rPr>
              <a:t>https://www.faasafety.gov/WINGS</a:t>
            </a:r>
            <a:endParaRPr lang="en-US" dirty="0"/>
          </a:p>
          <a:p>
            <a:r>
              <a:rPr lang="en-US" dirty="0"/>
              <a:t>Chicago Annual Aviation Expo</a:t>
            </a:r>
          </a:p>
          <a:p>
            <a:pPr lvl="1"/>
            <a:r>
              <a:rPr lang="en-US" dirty="0"/>
              <a:t>Saturday January 28 @8am-4pm</a:t>
            </a:r>
          </a:p>
          <a:p>
            <a:pPr lvl="1"/>
            <a:r>
              <a:rPr lang="en-US" dirty="0"/>
              <a:t>IFR/VFR/Companion seminars</a:t>
            </a:r>
          </a:p>
          <a:p>
            <a:pPr lvl="1"/>
            <a:r>
              <a:rPr lang="en-US" dirty="0">
                <a:hlinkClick r:id="rId4"/>
              </a:rPr>
              <a:t>https://www.faasafety.gov/SPANS/event_details.aspx?eid=119297</a:t>
            </a:r>
            <a:endParaRPr lang="en-US" dirty="0"/>
          </a:p>
          <a:p>
            <a:r>
              <a:rPr lang="en-US" dirty="0"/>
              <a:t>EAA webinars</a:t>
            </a:r>
          </a:p>
          <a:p>
            <a:r>
              <a:rPr lang="en-US" dirty="0"/>
              <a:t>EAA Chapter 461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1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EE01-9C0C-D759-3589-203FD69BC28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4850" y="123825"/>
            <a:ext cx="10782300" cy="27241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 you!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7FF74-C7F6-B155-73C6-F3A06A0DF8B2}"/>
              </a:ext>
            </a:extLst>
          </p:cNvPr>
          <p:cNvSpPr txBox="1">
            <a:spLocks/>
          </p:cNvSpPr>
          <p:nvPr/>
        </p:nvSpPr>
        <p:spPr>
          <a:xfrm>
            <a:off x="5254287" y="2542591"/>
            <a:ext cx="2923225" cy="125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978BE-26B2-5F5B-6779-76581E72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23" y="3771367"/>
            <a:ext cx="1590245" cy="1457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9E7157-6B5C-064D-6FCC-FF35F62E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855997"/>
            <a:ext cx="2276475" cy="1533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7B7BA-0B17-F834-24B2-EC1B5D902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107" y="1890713"/>
            <a:ext cx="24669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the only pilot license that </a:t>
            </a:r>
            <a:r>
              <a:rPr lang="en-US" u="sng" dirty="0"/>
              <a:t>doesn’t require a medical</a:t>
            </a:r>
            <a:endParaRPr lang="en-US" dirty="0"/>
          </a:p>
          <a:p>
            <a:endParaRPr lang="en-US" dirty="0"/>
          </a:p>
          <a:p>
            <a:r>
              <a:rPr lang="en-US" dirty="0"/>
              <a:t> must be at least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dirty="0"/>
              <a:t> years old, and</a:t>
            </a:r>
          </a:p>
          <a:p>
            <a:r>
              <a:rPr lang="en-US" dirty="0"/>
              <a:t> must be able to read, speak and understand English</a:t>
            </a:r>
          </a:p>
          <a:p>
            <a:r>
              <a:rPr lang="en-US" dirty="0"/>
              <a:t> must have Driver’s license</a:t>
            </a:r>
          </a:p>
          <a:p>
            <a:r>
              <a:rPr lang="en-US" dirty="0"/>
              <a:t> must have a minimum of 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 hours of flight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b="1" u="sng" dirty="0"/>
              <a:t>Limitations</a:t>
            </a:r>
            <a:r>
              <a:rPr lang="en-US" dirty="0"/>
              <a:t>:</a:t>
            </a:r>
          </a:p>
          <a:p>
            <a:r>
              <a:rPr lang="en-US" dirty="0"/>
              <a:t> can be a pilot-in-command only in a light sport aircraft</a:t>
            </a:r>
          </a:p>
          <a:p>
            <a:pPr marL="571500" lvl="1" indent="0">
              <a:buNone/>
            </a:pPr>
            <a:r>
              <a:rPr lang="en-US" dirty="0"/>
              <a:t>(max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 seats, 600kg gross weight, max speed 120 knots)</a:t>
            </a:r>
          </a:p>
          <a:p>
            <a:r>
              <a:rPr lang="en-US" dirty="0"/>
              <a:t> cannot receive compensation</a:t>
            </a:r>
          </a:p>
          <a:p>
            <a:r>
              <a:rPr lang="en-US" dirty="0"/>
              <a:t> cannot fly if visibility is less than 3 statute miles</a:t>
            </a:r>
          </a:p>
        </p:txBody>
      </p:sp>
    </p:spTree>
    <p:extLst>
      <p:ext uri="{BB962C8B-B14F-4D97-AF65-F5344CB8AC3E}">
        <p14:creationId xmlns:p14="http://schemas.microsoft.com/office/powerpoint/2010/main" val="354979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Recreational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688" y="1358900"/>
            <a:ext cx="10628312" cy="5245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must be at least </a:t>
            </a:r>
            <a:r>
              <a:rPr lang="en-US" b="1" dirty="0">
                <a:solidFill>
                  <a:srgbClr val="FF0000"/>
                </a:solidFill>
              </a:rPr>
              <a:t>17</a:t>
            </a:r>
            <a:r>
              <a:rPr lang="en-US" dirty="0"/>
              <a:t> years old, and</a:t>
            </a:r>
          </a:p>
          <a:p>
            <a:r>
              <a:rPr lang="en-US" dirty="0"/>
              <a:t> must be able to read, speak and understand English</a:t>
            </a:r>
          </a:p>
          <a:p>
            <a:r>
              <a:rPr lang="en-US" dirty="0"/>
              <a:t> must hold a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dirty="0"/>
              <a:t> Class Medical Certificate (or Basic Med)</a:t>
            </a:r>
          </a:p>
          <a:p>
            <a:r>
              <a:rPr lang="en-US" dirty="0"/>
              <a:t> must have a minimum of </a:t>
            </a:r>
            <a:r>
              <a:rPr lang="en-US" b="1" dirty="0">
                <a:solidFill>
                  <a:srgbClr val="FF0000"/>
                </a:solidFill>
              </a:rPr>
              <a:t>30</a:t>
            </a:r>
            <a:r>
              <a:rPr lang="en-US" dirty="0"/>
              <a:t> hours of flight time</a:t>
            </a:r>
          </a:p>
          <a:p>
            <a:r>
              <a:rPr lang="en-US" dirty="0"/>
              <a:t> must pass a knowledge test and a practical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Limitations</a:t>
            </a:r>
            <a:r>
              <a:rPr lang="en-US" dirty="0"/>
              <a:t>:</a:t>
            </a:r>
          </a:p>
          <a:p>
            <a:r>
              <a:rPr lang="en-US" dirty="0"/>
              <a:t> cannot fly airplanes with more than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 seats</a:t>
            </a:r>
          </a:p>
          <a:p>
            <a:r>
              <a:rPr lang="en-US" dirty="0"/>
              <a:t> can carry no more than one passenger</a:t>
            </a:r>
          </a:p>
          <a:p>
            <a:r>
              <a:rPr lang="en-US" dirty="0"/>
              <a:t> passengers cannot pay for more than half of the expenses</a:t>
            </a:r>
          </a:p>
          <a:p>
            <a:r>
              <a:rPr lang="en-US" dirty="0"/>
              <a:t> no cross-country over </a:t>
            </a:r>
            <a:r>
              <a:rPr lang="en-US" b="1" dirty="0">
                <a:solidFill>
                  <a:srgbClr val="FF0000"/>
                </a:solidFill>
              </a:rPr>
              <a:t>50 </a:t>
            </a:r>
            <a:r>
              <a:rPr lang="en-US" dirty="0"/>
              <a:t>nm from the departure airport</a:t>
            </a:r>
          </a:p>
          <a:p>
            <a:r>
              <a:rPr lang="en-US" dirty="0"/>
              <a:t> cannot fly at night</a:t>
            </a:r>
          </a:p>
          <a:p>
            <a:r>
              <a:rPr lang="en-US" dirty="0"/>
              <a:t> cannot fly where radio communications are required</a:t>
            </a:r>
          </a:p>
        </p:txBody>
      </p:sp>
    </p:spTree>
    <p:extLst>
      <p:ext uri="{BB962C8B-B14F-4D97-AF65-F5344CB8AC3E}">
        <p14:creationId xmlns:p14="http://schemas.microsoft.com/office/powerpoint/2010/main" val="127907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be at least </a:t>
            </a:r>
            <a:r>
              <a:rPr lang="en-US" b="1" dirty="0">
                <a:solidFill>
                  <a:srgbClr val="FF0000"/>
                </a:solidFill>
              </a:rPr>
              <a:t>17</a:t>
            </a:r>
            <a:r>
              <a:rPr lang="en-US" dirty="0"/>
              <a:t> years old,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be able to read, speak and understand 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have a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dirty="0"/>
              <a:t> Class Medical Certificate (or Basic Med)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have a minimum of 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 hours of flight time (min 20 with instructor and 10 solo)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pass a knowledge test and a practical test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u="sng" dirty="0"/>
              <a:t>Limitations and privileges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carry passengers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cannot receive compensation</a:t>
            </a:r>
          </a:p>
          <a:p>
            <a:pPr lvl="1"/>
            <a:r>
              <a:rPr lang="en-US" dirty="0"/>
              <a:t>but you can ask passengers to pay a pro-rata share for the operational expenses</a:t>
            </a:r>
          </a:p>
        </p:txBody>
      </p:sp>
    </p:spTree>
    <p:extLst>
      <p:ext uri="{BB962C8B-B14F-4D97-AF65-F5344CB8AC3E}">
        <p14:creationId xmlns:p14="http://schemas.microsoft.com/office/powerpoint/2010/main" val="280352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have a Private Pilot Certificate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be at least </a:t>
            </a:r>
            <a:r>
              <a:rPr lang="en-US" b="1" dirty="0">
                <a:solidFill>
                  <a:srgbClr val="FF0000"/>
                </a:solidFill>
              </a:rPr>
              <a:t>18</a:t>
            </a:r>
            <a:r>
              <a:rPr lang="en-US" dirty="0"/>
              <a:t> years old,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be able to read, speak and understand 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have a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/>
              <a:t> </a:t>
            </a:r>
            <a:r>
              <a:rPr lang="en-US" dirty="0"/>
              <a:t>Class Medical Certificate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must have a minimum of </a:t>
            </a:r>
            <a:r>
              <a:rPr lang="en-US" b="1" dirty="0">
                <a:solidFill>
                  <a:srgbClr val="FF0000"/>
                </a:solidFill>
              </a:rPr>
              <a:t>250</a:t>
            </a:r>
            <a:r>
              <a:rPr lang="en-US" dirty="0"/>
              <a:t> hours of flight time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u="sng" dirty="0"/>
              <a:t>Limitations and privileges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carry passengers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fly for hire (except for the airlines)</a:t>
            </a:r>
          </a:p>
        </p:txBody>
      </p:sp>
    </p:spTree>
    <p:extLst>
      <p:ext uri="{BB962C8B-B14F-4D97-AF65-F5344CB8AC3E}">
        <p14:creationId xmlns:p14="http://schemas.microsoft.com/office/powerpoint/2010/main" val="239132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Airline Transport Pilot (ATP)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highest level of piloting privileges</a:t>
            </a:r>
          </a:p>
          <a:p>
            <a:r>
              <a:rPr lang="en-US" dirty="0"/>
              <a:t> must have Commercial Pilot License</a:t>
            </a:r>
          </a:p>
          <a:p>
            <a:endParaRPr lang="en-US" dirty="0"/>
          </a:p>
          <a:p>
            <a:r>
              <a:rPr lang="en-US" dirty="0"/>
              <a:t> must be at least </a:t>
            </a:r>
            <a:r>
              <a:rPr lang="en-US" b="1" dirty="0">
                <a:solidFill>
                  <a:srgbClr val="FF0000"/>
                </a:solidFill>
              </a:rPr>
              <a:t>23</a:t>
            </a:r>
            <a:r>
              <a:rPr lang="en-US" dirty="0"/>
              <a:t> years old, and</a:t>
            </a:r>
          </a:p>
          <a:p>
            <a:r>
              <a:rPr lang="en-US" dirty="0"/>
              <a:t> must be able to read, speak and understand English</a:t>
            </a:r>
          </a:p>
          <a:p>
            <a:r>
              <a:rPr lang="en-US" dirty="0"/>
              <a:t> must have a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/>
              <a:t> </a:t>
            </a:r>
            <a:r>
              <a:rPr lang="en-US" dirty="0"/>
              <a:t>Class Medical Certificate</a:t>
            </a:r>
          </a:p>
          <a:p>
            <a:r>
              <a:rPr lang="en-US" dirty="0"/>
              <a:t> must have a minimum of </a:t>
            </a:r>
            <a:r>
              <a:rPr lang="en-US" b="1" dirty="0">
                <a:solidFill>
                  <a:srgbClr val="FF0000"/>
                </a:solidFill>
              </a:rPr>
              <a:t>1500</a:t>
            </a:r>
            <a:r>
              <a:rPr lang="en-US" dirty="0"/>
              <a:t> hours of flight time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Privileges</a:t>
            </a:r>
            <a:r>
              <a:rPr lang="en-US" dirty="0"/>
              <a:t>:</a:t>
            </a:r>
          </a:p>
          <a:p>
            <a:r>
              <a:rPr lang="en-US" dirty="0"/>
              <a:t> can work as a pilot for the airlines</a:t>
            </a:r>
          </a:p>
        </p:txBody>
      </p:sp>
    </p:spTree>
    <p:extLst>
      <p:ext uri="{BB962C8B-B14F-4D97-AF65-F5344CB8AC3E}">
        <p14:creationId xmlns:p14="http://schemas.microsoft.com/office/powerpoint/2010/main" val="352128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1C6-795F-2F2C-182E-A55DF119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A6AF-1869-E33F-76A5-484F6AD264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Rating is not a special certificate, but something that is added to your certificate</a:t>
            </a:r>
          </a:p>
          <a:p>
            <a:endParaRPr lang="en-US" dirty="0"/>
          </a:p>
          <a:p>
            <a:r>
              <a:rPr lang="en-US" dirty="0"/>
              <a:t> Instrument</a:t>
            </a:r>
          </a:p>
          <a:p>
            <a:r>
              <a:rPr lang="en-US" dirty="0"/>
              <a:t> Single engine</a:t>
            </a:r>
          </a:p>
          <a:p>
            <a:r>
              <a:rPr lang="en-US" dirty="0"/>
              <a:t> Multi-engine</a:t>
            </a:r>
          </a:p>
          <a:p>
            <a:r>
              <a:rPr lang="en-US" dirty="0"/>
              <a:t> Land</a:t>
            </a:r>
          </a:p>
          <a:p>
            <a:r>
              <a:rPr lang="en-US" dirty="0"/>
              <a:t> Sea</a:t>
            </a:r>
          </a:p>
          <a:p>
            <a:r>
              <a:rPr lang="en-US" dirty="0"/>
              <a:t> Type rating (ex. Boeing 737)</a:t>
            </a:r>
          </a:p>
          <a:p>
            <a:r>
              <a:rPr lang="en-US" dirty="0"/>
              <a:t> Flight Instructor certificate (required Commercial pilot license)</a:t>
            </a:r>
          </a:p>
          <a:p>
            <a:r>
              <a:rPr lang="en-US" dirty="0"/>
              <a:t> Remote Pilot Certificate (to fly drones for commercial purposes)</a:t>
            </a:r>
          </a:p>
          <a:p>
            <a:endParaRPr lang="en-US" dirty="0"/>
          </a:p>
          <a:p>
            <a:r>
              <a:rPr lang="en-US" dirty="0"/>
              <a:t>Example: Private Pilot Single Engine Land</a:t>
            </a:r>
          </a:p>
        </p:txBody>
      </p:sp>
    </p:spTree>
    <p:extLst>
      <p:ext uri="{BB962C8B-B14F-4D97-AF65-F5344CB8AC3E}">
        <p14:creationId xmlns:p14="http://schemas.microsoft.com/office/powerpoint/2010/main" val="232400843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2169</Words>
  <Application>Microsoft Office PowerPoint</Application>
  <PresentationFormat>Widescreen</PresentationFormat>
  <Paragraphs>330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Courier New</vt:lpstr>
      <vt:lpstr>Lato</vt:lpstr>
      <vt:lpstr>Libre Franklin</vt:lpstr>
      <vt:lpstr>Wingdings</vt:lpstr>
      <vt:lpstr>Metropolitan</vt:lpstr>
      <vt:lpstr>1_Metropolitan</vt:lpstr>
      <vt:lpstr>How to become a pilot</vt:lpstr>
      <vt:lpstr>Types of certificates</vt:lpstr>
      <vt:lpstr>Student Pilot</vt:lpstr>
      <vt:lpstr>Sport Pilot</vt:lpstr>
      <vt:lpstr>Recreational Pilot</vt:lpstr>
      <vt:lpstr>Private Pilot</vt:lpstr>
      <vt:lpstr>Commercial Pilot</vt:lpstr>
      <vt:lpstr>Airline Transport Pilot (ATP)</vt:lpstr>
      <vt:lpstr>Ratings</vt:lpstr>
      <vt:lpstr>Certificates and Ratings</vt:lpstr>
      <vt:lpstr>Medicals</vt:lpstr>
      <vt:lpstr>Flight Schools</vt:lpstr>
      <vt:lpstr>Flight Schools</vt:lpstr>
      <vt:lpstr>Aircraft options</vt:lpstr>
      <vt:lpstr>Average cost</vt:lpstr>
      <vt:lpstr>EAA Scholarship</vt:lpstr>
      <vt:lpstr>Ray Scholarship</vt:lpstr>
      <vt:lpstr>United Aviate program</vt:lpstr>
      <vt:lpstr>College</vt:lpstr>
      <vt:lpstr>Military</vt:lpstr>
      <vt:lpstr>Tips to save money</vt:lpstr>
      <vt:lpstr>Ground School</vt:lpstr>
      <vt:lpstr>Flight Training</vt:lpstr>
      <vt:lpstr>Flying solo</vt:lpstr>
      <vt:lpstr>Exams</vt:lpstr>
      <vt:lpstr>Aeronautical Knowledge Test</vt:lpstr>
      <vt:lpstr>Practical Exam</vt:lpstr>
      <vt:lpstr>How to stay current</vt:lpstr>
      <vt:lpstr>Tips</vt:lpstr>
      <vt:lpstr>License to learn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 pilot</dc:title>
  <dc:creator>Dina Romanova</dc:creator>
  <cp:lastModifiedBy>Dina Romanova</cp:lastModifiedBy>
  <cp:revision>29</cp:revision>
  <dcterms:created xsi:type="dcterms:W3CDTF">2023-01-23T22:53:03Z</dcterms:created>
  <dcterms:modified xsi:type="dcterms:W3CDTF">2023-03-09T01:13:04Z</dcterms:modified>
</cp:coreProperties>
</file>